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3" r:id="rId3"/>
    <p:sldId id="270" r:id="rId4"/>
    <p:sldId id="272" r:id="rId5"/>
    <p:sldId id="262" r:id="rId6"/>
    <p:sldId id="271" r:id="rId7"/>
    <p:sldId id="265" r:id="rId8"/>
    <p:sldId id="266" r:id="rId9"/>
    <p:sldId id="264" r:id="rId10"/>
    <p:sldId id="267" r:id="rId11"/>
    <p:sldId id="268" r:id="rId12"/>
    <p:sldId id="26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037" autoAdjust="0"/>
  </p:normalViewPr>
  <p:slideViewPr>
    <p:cSldViewPr snapToGrid="0">
      <p:cViewPr>
        <p:scale>
          <a:sx n="66" d="100"/>
          <a:sy n="66" d="100"/>
        </p:scale>
        <p:origin x="60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8BBD9E-61AD-40A3-B869-5C2F3675DF8A}" type="datetimeFigureOut">
              <a:rPr lang="en-US" smtClean="0"/>
              <a:t>9/19/2017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1FE0D-6A75-406D-B734-4364D2DE9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5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5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13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47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93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54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80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33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6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3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1FE0D-6A75-406D-B734-4364D2DE9F8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2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C39E-FA00-4109-85D0-36D82F8240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84E4A-60E7-4E07-91FB-9B9C086E7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80D93-F400-4108-BAD5-C28D8A30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AF050-7D99-4C05-9CC4-5B4CE50A1D02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CC6D0-474A-4713-9C5B-C9B1A2449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B6BE4-8BBA-4408-B128-D62D3285A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30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FB0F-EE8B-44E4-B4A4-F73E32DE6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EC7844-3E0E-41ED-94E0-D36782563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50AC4-8785-4D28-A7CC-44412AB86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B86E3-6338-4D1D-8B33-B89806FC7969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1F31F-E0FE-4F5A-B11F-0EB349368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F179D-0C31-4219-B22B-E9C75757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83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8E8766-77B4-4FB0-A3D3-30EB04A28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3DF869-296B-42D5-97B0-164D11A22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4C73B-D4D8-4CED-87CF-B2C1B26F6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BB0AF-9F5C-448E-8998-96C22830A5F9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D2397-3CC4-4EA7-958D-CC196C761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11712-4B7E-49AD-9FA4-6117FD2E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60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E4B9-108D-4800-A7BC-99C1F24A2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7CC2A-488B-454D-9F36-676026025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92AC3-1FCF-4F4D-885C-BBF2C5EB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6BC-BE79-458B-814C-AE63ECF10067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20877-3934-4848-8D18-C47C47011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2FDC3-8A32-44ED-97E5-07BCFEC1E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8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6AD8-574D-4BEA-B55B-BE8BB25E3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E1434-12AE-4DF2-96DD-6BBC2CD8C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D9736-6554-4053-907F-BD3D23C6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3830C-AA98-496C-B47E-A2D77FB52B7D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6C0F3-9C94-42D4-A6E7-02D732E61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E94D5-AD76-47E9-AE20-5E2A28D41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57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1C254-E6E9-4394-9BCD-AEEA3613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D2D6D-93D7-4408-B1B5-3590B2199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2A50B7-F171-4A07-AA4B-F4E62E556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F0EB2-AC00-43F6-83E1-CEB444467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BA4AE-ED7D-4CF9-96B1-A5D7F9F2CC37}" type="datetime1">
              <a:rPr lang="en-US" smtClean="0"/>
              <a:t>9/19/2017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347A6-F0DF-4E84-9115-7646CD132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79431-E844-452F-A203-1406EBCBC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3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0C680-5CFE-4191-A647-3D760DD3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3E74C-F045-4C75-8BC6-21B21D58F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94414-1309-4DD3-B6F8-EE4F0C159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6F1386-F563-462F-92A3-DE7FC1ED1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D19B7-5B51-4864-9AC6-5BAD6E520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2F2764-9574-4689-AB54-F4DD0F98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B2D6F-97C4-45C4-B2F2-AE927C01A606}" type="datetime1">
              <a:rPr lang="en-US" smtClean="0"/>
              <a:t>9/19/2017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93B59A-5BDD-49B4-9C9D-062B4448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A9B24-FCBC-4770-B968-AE75A67EA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1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74A67-81FE-4F91-BA8F-ACFFC6F29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E8A619-AD97-4196-956F-052177C02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0A609-6FDB-4844-BD19-38FEE02D708A}" type="datetime1">
              <a:rPr lang="en-US" smtClean="0"/>
              <a:t>9/19/2017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762848-F421-4A75-ABE2-37708A882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B1E99-7068-46CC-A4E5-1BC1B74FA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7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B196A2-52A0-43E5-A5F6-93981006D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7248B-112D-4084-8743-FE35A9CB5DEC}" type="datetime1">
              <a:rPr lang="en-US" smtClean="0"/>
              <a:t>9/19/2017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8ED26F-1C74-4E79-8F6F-310597BD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B725E-7540-44CE-9F64-5A9632FB7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01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59C4-2656-4429-839B-1970543EF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8FCC8-C087-4FE4-9934-BC8436347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16DE1-C33F-4614-822B-37958C0E1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927AC5-1404-4103-A745-721BCCBD0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3ED27-0E0E-4AE6-88F5-E48D38DDA7B9}" type="datetime1">
              <a:rPr lang="en-US" smtClean="0"/>
              <a:t>9/19/2017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15CEEB-77AC-4724-8487-16436A14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6F579-AC52-489F-9A77-DD15C2B34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4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6DFB4-1155-4935-A1C9-215125BC7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DC7C75-400D-42C7-9D47-146EC559E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82DC0-CF74-4619-B201-ED45612E9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0E63-9361-4E51-BFAE-AF453221F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1F973-2B71-46CE-B6AB-E6AD4A905D3E}" type="datetime1">
              <a:rPr lang="en-US" smtClean="0"/>
              <a:t>9/19/2017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A48D3-CBA8-4733-9D86-56EFC0FFF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5A7DC-927B-4C76-A8CA-7B5432BC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15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D2E101-7DE2-444A-A515-40D00833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C5266-DD03-4B5C-B51D-A8FAE4F8A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07D8E-0744-4B70-94D6-FEE34B2DFD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CD0B5-4EFD-4CA0-A478-DB241BE60E0A}" type="datetime1">
              <a:rPr lang="en-US" smtClean="0"/>
              <a:t>9/19/2017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FB812-AC9D-47A8-A205-47D316CAA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0AFA6-6370-40A0-8BDB-53D2C439D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D2A07-EE92-45D1-96E3-A15E280E8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317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0712-3B13-4F0B-9BE3-B2D036EF1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21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Numerical Challenges in Efficient Modeling of Colliding 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5E930D-A92A-4EBD-A01E-00FDC79E3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71892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Scott </a:t>
            </a:r>
            <a:r>
              <a:rPr lang="en-US" b="1" dirty="0" err="1"/>
              <a:t>Feister</a:t>
            </a:r>
            <a:endParaRPr lang="en-US" b="1" dirty="0"/>
          </a:p>
          <a:p>
            <a:r>
              <a:rPr lang="en-US" dirty="0"/>
              <a:t>Postdoc, University of Chicago</a:t>
            </a:r>
          </a:p>
          <a:p>
            <a:r>
              <a:rPr lang="en-US" dirty="0"/>
              <a:t>OSIRIS Users and Developers Workshop</a:t>
            </a:r>
          </a:p>
          <a:p>
            <a:r>
              <a:rPr lang="en-US" dirty="0"/>
              <a:t>September 19, 2017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AF59C4-B11D-40AD-964E-4C134BD8A3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657" y="4632246"/>
            <a:ext cx="4046685" cy="135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94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1A8E-9240-4E39-8C01-614D1B669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71076" cy="1325563"/>
          </a:xfrm>
        </p:spPr>
        <p:txBody>
          <a:bodyPr>
            <a:normAutofit/>
          </a:bodyPr>
          <a:lstStyle/>
          <a:p>
            <a:r>
              <a:rPr lang="en-US" dirty="0"/>
              <a:t>Going back to reservoir scheme, an instability at the boundaries</a:t>
            </a:r>
          </a:p>
        </p:txBody>
      </p:sp>
      <p:pic>
        <p:nvPicPr>
          <p:cNvPr id="5" name="movie2">
            <a:hlinkClick r:id="" action="ppaction://media"/>
            <a:extLst>
              <a:ext uri="{FF2B5EF4-FFF2-40B4-BE49-F238E27FC236}">
                <a16:creationId xmlns:a16="http://schemas.microsoft.com/office/drawing/2014/main" id="{FC75ECD5-6785-4586-B11E-9B508A662D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5170"/>
          <a:stretch>
            <a:fillRect/>
          </a:stretch>
        </p:blipFill>
        <p:spPr>
          <a:xfrm>
            <a:off x="1375032" y="1980731"/>
            <a:ext cx="9617058" cy="4246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038E4D-ABA9-4AE0-B392-F5D540CB19B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D2839-C14B-4454-93E5-82EDD0004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5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y 18 EM Fields no replenishment">
            <a:hlinkClick r:id="" action="ppaction://media"/>
            <a:extLst>
              <a:ext uri="{FF2B5EF4-FFF2-40B4-BE49-F238E27FC236}">
                <a16:creationId xmlns:a16="http://schemas.microsoft.com/office/drawing/2014/main" id="{801E3B13-4EBD-49EE-8327-38C658C6C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5664"/>
          <a:stretch>
            <a:fillRect/>
          </a:stretch>
        </p:blipFill>
        <p:spPr>
          <a:xfrm>
            <a:off x="949122" y="1690688"/>
            <a:ext cx="6395482" cy="45249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BC0834-12B5-441F-9F24-886283C40F63}"/>
              </a:ext>
            </a:extLst>
          </p:cNvPr>
          <p:cNvSpPr txBox="1"/>
          <p:nvPr/>
        </p:nvSpPr>
        <p:spPr>
          <a:xfrm>
            <a:off x="8125429" y="3391382"/>
            <a:ext cx="3078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Problem: </a:t>
            </a:r>
            <a:r>
              <a:rPr lang="en-US" dirty="0"/>
              <a:t>No boundary conditions avoid instability as plasma flow away from edges.</a:t>
            </a:r>
          </a:p>
          <a:p>
            <a:endParaRPr lang="en-US" b="1" dirty="0"/>
          </a:p>
          <a:p>
            <a:r>
              <a:rPr lang="en-US" b="1" dirty="0"/>
              <a:t>Workaround: </a:t>
            </a:r>
            <a:r>
              <a:rPr lang="en-US" dirty="0"/>
              <a:t>Tapered density profile near boundaries.</a:t>
            </a:r>
            <a:endParaRPr lang="en-US" b="1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6B7C4BC-DD6F-4EC0-81FA-ADD3D9D62D4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82710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Instability is from lost electrons at edges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15C07E-0813-41C0-9033-BC07228253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FBD9C69-F37A-4576-9B1F-47081012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0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085881" cy="1325563"/>
          </a:xfrm>
        </p:spPr>
        <p:txBody>
          <a:bodyPr>
            <a:normAutofit/>
          </a:bodyPr>
          <a:lstStyle/>
          <a:p>
            <a:r>
              <a:rPr lang="en-US" dirty="0"/>
              <a:t>Duct tape solution: taper density near the edges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9"/>
          <a:stretch/>
        </p:blipFill>
        <p:spPr>
          <a:xfrm>
            <a:off x="927633" y="2139150"/>
            <a:ext cx="5032130" cy="35545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9"/>
          <a:stretch/>
        </p:blipFill>
        <p:spPr>
          <a:xfrm>
            <a:off x="6321669" y="2139150"/>
            <a:ext cx="5032130" cy="35545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802837" y="1769818"/>
            <a:ext cx="5250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Density tapers off at top/bottom edges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51988" y="1769818"/>
            <a:ext cx="5565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Density is constant right up to top/bottom edges</a:t>
            </a:r>
          </a:p>
        </p:txBody>
      </p:sp>
      <p:sp>
        <p:nvSpPr>
          <p:cNvPr id="9" name="Oval 8"/>
          <p:cNvSpPr/>
          <p:nvPr/>
        </p:nvSpPr>
        <p:spPr>
          <a:xfrm>
            <a:off x="1494693" y="2572170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6891039" y="2572170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9039293" y="2575303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9039293" y="5136796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3687708" y="5136796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3671622" y="2569644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94693" y="5136796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6851519" y="5136796"/>
            <a:ext cx="650630" cy="219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474" y="5998951"/>
            <a:ext cx="11759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WHY? In part, because </a:t>
            </a:r>
            <a:r>
              <a:rPr lang="en-US" sz="2400" dirty="0"/>
              <a:t>target charges up when thermal electrons stick to top/bottom walls.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21327" y="2075104"/>
            <a:ext cx="179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AFTER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17673" y="2092983"/>
            <a:ext cx="179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BEFORE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478107" y="3460086"/>
            <a:ext cx="1081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Noise obstructs signal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133638" y="3666558"/>
            <a:ext cx="895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Signal is clear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48DBE46-5E88-4D17-9715-38A318937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595D44-288A-4CB0-A186-7268E1620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89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EDA9-E9E2-4CF8-B0C0-ACC71C3F5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9484C-436D-4C50-81ED-58FE5B49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Glad to be a new member of the OSIRIS user community!</a:t>
            </a:r>
          </a:p>
          <a:p>
            <a:r>
              <a:rPr lang="en-US" dirty="0"/>
              <a:t>Looking forward to Anton’s talk on documentation</a:t>
            </a:r>
          </a:p>
          <a:p>
            <a:r>
              <a:rPr lang="en-US" dirty="0"/>
              <a:t>Has anyone implemented a stable “inflow” neutral plasma boundary?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DB488-EE22-44DF-B92B-F75DC2BC71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386503-2C52-47B6-86CA-206953177D36}"/>
              </a:ext>
            </a:extLst>
          </p:cNvPr>
          <p:cNvSpPr/>
          <p:nvPr/>
        </p:nvSpPr>
        <p:spPr>
          <a:xfrm>
            <a:off x="5011838" y="4305781"/>
            <a:ext cx="2222341" cy="17130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94DDE78-65D7-4597-8234-4A64B4BF2F88}"/>
              </a:ext>
            </a:extLst>
          </p:cNvPr>
          <p:cNvCxnSpPr>
            <a:cxnSpLocks/>
          </p:cNvCxnSpPr>
          <p:nvPr/>
        </p:nvCxnSpPr>
        <p:spPr>
          <a:xfrm>
            <a:off x="4748272" y="4568793"/>
            <a:ext cx="0" cy="1115831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800628D-E409-4F54-9F79-F106C9DE258B}"/>
                  </a:ext>
                </a:extLst>
              </p:cNvPr>
              <p:cNvSpPr txBox="1"/>
              <p:nvPr/>
            </p:nvSpPr>
            <p:spPr>
              <a:xfrm>
                <a:off x="4201608" y="4758455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1" i="1" smtClean="0">
                          <a:latin typeface="Cambria Math" panose="02040503050406030204" pitchFamily="18" charset="0"/>
                        </a:rPr>
                        <m:t>𝒗</m:t>
                      </m:r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800628D-E409-4F54-9F79-F106C9DE25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1608" y="4758455"/>
                <a:ext cx="601884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C6C96112-9D54-428C-9378-B1C7B7B897E2}"/>
              </a:ext>
            </a:extLst>
          </p:cNvPr>
          <p:cNvSpPr txBox="1"/>
          <p:nvPr/>
        </p:nvSpPr>
        <p:spPr>
          <a:xfrm>
            <a:off x="3869863" y="3828762"/>
            <a:ext cx="45062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i="1" dirty="0"/>
              <a:t>Inflow</a:t>
            </a:r>
          </a:p>
          <a:p>
            <a:pPr algn="ctr"/>
            <a:r>
              <a:rPr lang="en-US" sz="2000" b="1" i="1" dirty="0"/>
              <a:t>(protons + electrons)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395377-F355-4B04-AC94-5D4EE66B061D}"/>
              </a:ext>
            </a:extLst>
          </p:cNvPr>
          <p:cNvSpPr txBox="1"/>
          <p:nvPr/>
        </p:nvSpPr>
        <p:spPr>
          <a:xfrm>
            <a:off x="5340631" y="5943981"/>
            <a:ext cx="31899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Outflow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95A2C51-31A1-4C1C-86D3-298811018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78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1A0DA-C230-4DE9-80E0-0C61A966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DF16A-E5C6-4C03-9121-33068C13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Discuss new user experience</a:t>
            </a:r>
          </a:p>
          <a:p>
            <a:r>
              <a:rPr lang="en-US" sz="4000" dirty="0"/>
              <a:t>Technical challenges modeling impinging flows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D5BAA-6B9E-4915-AD59-1600F6B2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4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19128-33B6-4D22-A36C-397B65087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A new user to OSIRIS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2C12A-8575-4BF0-94DD-7884EDC40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  <a:p>
            <a:pPr lvl="1"/>
            <a:r>
              <a:rPr lang="en-US" dirty="0"/>
              <a:t>Decks:</a:t>
            </a:r>
          </a:p>
          <a:p>
            <a:pPr lvl="2"/>
            <a:r>
              <a:rPr lang="en-US" dirty="0"/>
              <a:t>Git repo for each simulation; contains decks and analysis</a:t>
            </a:r>
          </a:p>
          <a:p>
            <a:pPr lvl="1"/>
            <a:r>
              <a:rPr lang="en-US" dirty="0"/>
              <a:t>Run:</a:t>
            </a:r>
          </a:p>
          <a:p>
            <a:pPr lvl="2"/>
            <a:r>
              <a:rPr lang="en-US" dirty="0" err="1"/>
              <a:t>BlueGene</a:t>
            </a:r>
            <a:r>
              <a:rPr lang="en-US" dirty="0"/>
              <a:t>/Q and/or Intel supercomputers (hundreds to millions of cores)</a:t>
            </a:r>
          </a:p>
          <a:p>
            <a:pPr lvl="1"/>
            <a:r>
              <a:rPr lang="en-US" dirty="0"/>
              <a:t>Analysis:</a:t>
            </a:r>
          </a:p>
          <a:p>
            <a:pPr lvl="2"/>
            <a:r>
              <a:rPr lang="en-US" dirty="0"/>
              <a:t>Python, </a:t>
            </a:r>
            <a:r>
              <a:rPr lang="en-US" dirty="0" err="1"/>
              <a:t>Matplotlib</a:t>
            </a:r>
            <a:r>
              <a:rPr lang="en-US" dirty="0"/>
              <a:t>, </a:t>
            </a:r>
            <a:r>
              <a:rPr lang="en-US" i="1" dirty="0"/>
              <a:t>Mpi4py</a:t>
            </a:r>
          </a:p>
          <a:p>
            <a:r>
              <a:rPr lang="en-US" dirty="0"/>
              <a:t>Learning OSIRIS syntax, boundary conditions, etc.:</a:t>
            </a:r>
          </a:p>
          <a:p>
            <a:pPr lvl="1"/>
            <a:r>
              <a:rPr lang="en-US" dirty="0"/>
              <a:t>Ask Ben </a:t>
            </a:r>
            <a:r>
              <a:rPr lang="en-US" dirty="0" err="1"/>
              <a:t>Winjum</a:t>
            </a:r>
            <a:r>
              <a:rPr lang="en-US" dirty="0"/>
              <a:t> (documentation M.I.A.!)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08B2EA-DD06-455B-943F-1BCD47B2A4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DDAAD-0595-4801-9892-19BFCE13B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53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CCBA5-6D0B-448D-9F3B-1D668BEF6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of OSIRIS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3AB58-26AB-4FCA-81BC-8BBD619DB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Instability growth at interface of impinging flows</a:t>
            </a:r>
          </a:p>
          <a:p>
            <a:r>
              <a:rPr lang="en-US" dirty="0"/>
              <a:t>Other interests:</a:t>
            </a:r>
          </a:p>
          <a:p>
            <a:pPr lvl="1"/>
            <a:r>
              <a:rPr lang="en-US" dirty="0"/>
              <a:t>Passing state between FLASH and OSIRIS</a:t>
            </a:r>
          </a:p>
          <a:p>
            <a:pPr lvl="1"/>
            <a:r>
              <a:rPr lang="en-US" dirty="0"/>
              <a:t>LWFA</a:t>
            </a:r>
          </a:p>
          <a:p>
            <a:pPr lvl="1"/>
            <a:r>
              <a:rPr lang="en-US" dirty="0"/>
              <a:t>High-intensity laser interactions with solids/liquids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82D818-3A12-4163-B3D3-D9037B0780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56E5C1-1D38-40E2-B408-3DC55EA1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80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69F4-9FCF-4921-85AC-C01F150A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81709" cy="1325563"/>
          </a:xfrm>
        </p:spPr>
        <p:txBody>
          <a:bodyPr/>
          <a:lstStyle/>
          <a:p>
            <a:r>
              <a:rPr lang="en-US" dirty="0"/>
              <a:t>Goal: Study the interface of colliding flows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1E11A7-FB38-41AE-8E22-77768F5D49FD}"/>
              </a:ext>
            </a:extLst>
          </p:cNvPr>
          <p:cNvSpPr/>
          <p:nvPr/>
        </p:nvSpPr>
        <p:spPr>
          <a:xfrm>
            <a:off x="2037144" y="2650603"/>
            <a:ext cx="2222341" cy="17130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D4F2EB-9B4B-4072-B04D-1B3E144F6B88}"/>
              </a:ext>
            </a:extLst>
          </p:cNvPr>
          <p:cNvSpPr/>
          <p:nvPr/>
        </p:nvSpPr>
        <p:spPr>
          <a:xfrm>
            <a:off x="2037144" y="4363656"/>
            <a:ext cx="2222341" cy="171305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FBAB24-4A8C-4636-B612-A58CE455F454}"/>
              </a:ext>
            </a:extLst>
          </p:cNvPr>
          <p:cNvCxnSpPr>
            <a:cxnSpLocks/>
          </p:cNvCxnSpPr>
          <p:nvPr/>
        </p:nvCxnSpPr>
        <p:spPr>
          <a:xfrm>
            <a:off x="4566210" y="2980481"/>
            <a:ext cx="0" cy="105329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8A9741-8B70-486A-994A-E5B995D4D502}"/>
              </a:ext>
            </a:extLst>
          </p:cNvPr>
          <p:cNvCxnSpPr>
            <a:cxnSpLocks/>
          </p:cNvCxnSpPr>
          <p:nvPr/>
        </p:nvCxnSpPr>
        <p:spPr>
          <a:xfrm flipV="1">
            <a:off x="4595145" y="4577257"/>
            <a:ext cx="0" cy="133687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/>
              <p:nvPr/>
            </p:nvSpPr>
            <p:spPr>
              <a:xfrm>
                <a:off x="4598042" y="3174543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8042" y="3174543"/>
                <a:ext cx="601884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/>
              <p:nvPr/>
            </p:nvSpPr>
            <p:spPr>
              <a:xfrm>
                <a:off x="4626977" y="4819065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6977" y="4819065"/>
                <a:ext cx="601884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2D3146F0-1431-4CE2-B98D-DD7A58E76C43}"/>
              </a:ext>
            </a:extLst>
          </p:cNvPr>
          <p:cNvSpPr/>
          <p:nvPr/>
        </p:nvSpPr>
        <p:spPr>
          <a:xfrm>
            <a:off x="1736202" y="4153600"/>
            <a:ext cx="2754772" cy="420111"/>
          </a:xfrm>
          <a:prstGeom prst="ellipse">
            <a:avLst/>
          </a:prstGeom>
          <a:noFill/>
          <a:ln w="85725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9240B9-5ABB-44D7-B297-5E6A3A76D443}"/>
              </a:ext>
            </a:extLst>
          </p:cNvPr>
          <p:cNvSpPr txBox="1"/>
          <p:nvPr/>
        </p:nvSpPr>
        <p:spPr>
          <a:xfrm>
            <a:off x="104172" y="3884237"/>
            <a:ext cx="19329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Region of interest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E811B3-321B-49E8-808B-F37DC3F10781}"/>
              </a:ext>
            </a:extLst>
          </p:cNvPr>
          <p:cNvSpPr txBox="1"/>
          <p:nvPr/>
        </p:nvSpPr>
        <p:spPr>
          <a:xfrm>
            <a:off x="2270565" y="2736070"/>
            <a:ext cx="32621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Material 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E5FEF0-97B7-4874-9497-21159A88DC1C}"/>
              </a:ext>
            </a:extLst>
          </p:cNvPr>
          <p:cNvSpPr txBox="1"/>
          <p:nvPr/>
        </p:nvSpPr>
        <p:spPr>
          <a:xfrm>
            <a:off x="2171698" y="5522710"/>
            <a:ext cx="3459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Material 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1FEB4C-83EB-45C1-BC36-E555962A8CAE}"/>
              </a:ext>
            </a:extLst>
          </p:cNvPr>
          <p:cNvSpPr txBox="1"/>
          <p:nvPr/>
        </p:nvSpPr>
        <p:spPr>
          <a:xfrm>
            <a:off x="5937813" y="3422572"/>
            <a:ext cx="57757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Interaction region takes a while to develop… how to efficiently simulate?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9B9C932-12B6-4656-8542-2841EE961AC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7DD555B-CA05-481C-8F09-9A2CCB325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13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69F4-9FCF-4921-85AC-C01F150A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10" y="497514"/>
            <a:ext cx="10515600" cy="807123"/>
          </a:xfrm>
        </p:spPr>
        <p:txBody>
          <a:bodyPr>
            <a:normAutofit fontScale="90000"/>
          </a:bodyPr>
          <a:lstStyle/>
          <a:p>
            <a:r>
              <a:rPr lang="en-US" dirty="0"/>
              <a:t>Original deck: Computationally expensive reservoir!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1E11A7-FB38-41AE-8E22-77768F5D49FD}"/>
              </a:ext>
            </a:extLst>
          </p:cNvPr>
          <p:cNvSpPr/>
          <p:nvPr/>
        </p:nvSpPr>
        <p:spPr>
          <a:xfrm>
            <a:off x="3599722" y="1250067"/>
            <a:ext cx="659763" cy="27837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D4F2EB-9B4B-4072-B04D-1B3E144F6B88}"/>
              </a:ext>
            </a:extLst>
          </p:cNvPr>
          <p:cNvSpPr/>
          <p:nvPr/>
        </p:nvSpPr>
        <p:spPr>
          <a:xfrm>
            <a:off x="3599722" y="4033776"/>
            <a:ext cx="659763" cy="256379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FBAB24-4A8C-4636-B612-A58CE455F454}"/>
              </a:ext>
            </a:extLst>
          </p:cNvPr>
          <p:cNvCxnSpPr>
            <a:cxnSpLocks/>
          </p:cNvCxnSpPr>
          <p:nvPr/>
        </p:nvCxnSpPr>
        <p:spPr>
          <a:xfrm>
            <a:off x="4598047" y="2515875"/>
            <a:ext cx="0" cy="105329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8A9741-8B70-486A-994A-E5B995D4D502}"/>
              </a:ext>
            </a:extLst>
          </p:cNvPr>
          <p:cNvCxnSpPr>
            <a:cxnSpLocks/>
          </p:cNvCxnSpPr>
          <p:nvPr/>
        </p:nvCxnSpPr>
        <p:spPr>
          <a:xfrm flipV="1">
            <a:off x="4595145" y="4577257"/>
            <a:ext cx="0" cy="133687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/>
              <p:nvPr/>
            </p:nvSpPr>
            <p:spPr>
              <a:xfrm>
                <a:off x="4736938" y="2280879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6938" y="2280879"/>
                <a:ext cx="601884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/>
              <p:nvPr/>
            </p:nvSpPr>
            <p:spPr>
              <a:xfrm>
                <a:off x="4626977" y="4819065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6977" y="4819065"/>
                <a:ext cx="601884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029240B9-5ABB-44D7-B297-5E6A3A76D443}"/>
              </a:ext>
            </a:extLst>
          </p:cNvPr>
          <p:cNvSpPr txBox="1"/>
          <p:nvPr/>
        </p:nvSpPr>
        <p:spPr>
          <a:xfrm>
            <a:off x="1522069" y="1726881"/>
            <a:ext cx="19329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Reservoir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E811B3-321B-49E8-808B-F37DC3F10781}"/>
              </a:ext>
            </a:extLst>
          </p:cNvPr>
          <p:cNvSpPr txBox="1"/>
          <p:nvPr/>
        </p:nvSpPr>
        <p:spPr>
          <a:xfrm>
            <a:off x="4259485" y="1229562"/>
            <a:ext cx="32621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Material 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E5FEF0-97B7-4874-9497-21159A88DC1C}"/>
              </a:ext>
            </a:extLst>
          </p:cNvPr>
          <p:cNvSpPr txBox="1"/>
          <p:nvPr/>
        </p:nvSpPr>
        <p:spPr>
          <a:xfrm>
            <a:off x="4259486" y="6151712"/>
            <a:ext cx="3459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Material 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1FEB4C-83EB-45C1-BC36-E555962A8CAE}"/>
              </a:ext>
            </a:extLst>
          </p:cNvPr>
          <p:cNvSpPr txBox="1"/>
          <p:nvPr/>
        </p:nvSpPr>
        <p:spPr>
          <a:xfrm>
            <a:off x="6157732" y="2918891"/>
            <a:ext cx="577576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Interaction region takes a while to develop… requiring larger and larger reservoirs!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98E12F-D7C6-4704-B739-748CEFA44389}"/>
              </a:ext>
            </a:extLst>
          </p:cNvPr>
          <p:cNvSpPr txBox="1"/>
          <p:nvPr/>
        </p:nvSpPr>
        <p:spPr>
          <a:xfrm>
            <a:off x="1498920" y="5465396"/>
            <a:ext cx="19329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Reservoir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0720E9A3-A2FD-400A-95C4-975A1DE91DAF}"/>
              </a:ext>
            </a:extLst>
          </p:cNvPr>
          <p:cNvSpPr/>
          <p:nvPr/>
        </p:nvSpPr>
        <p:spPr>
          <a:xfrm>
            <a:off x="3209076" y="1250067"/>
            <a:ext cx="266218" cy="159151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786C5557-1952-4D48-BD53-E332023C5075}"/>
              </a:ext>
            </a:extLst>
          </p:cNvPr>
          <p:cNvSpPr/>
          <p:nvPr/>
        </p:nvSpPr>
        <p:spPr>
          <a:xfrm>
            <a:off x="3223541" y="5006050"/>
            <a:ext cx="266218" cy="159151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ACDA03-B6DC-4633-89CA-9DF5BE0289E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9F54C-40AA-4362-9B6C-1964F4934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6</a:t>
            </a:fld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5DA7A1B-F1BB-4694-A5E1-5888739521AE}"/>
              </a:ext>
            </a:extLst>
          </p:cNvPr>
          <p:cNvSpPr/>
          <p:nvPr/>
        </p:nvSpPr>
        <p:spPr>
          <a:xfrm>
            <a:off x="2584050" y="3725945"/>
            <a:ext cx="2754772" cy="596919"/>
          </a:xfrm>
          <a:prstGeom prst="ellipse">
            <a:avLst/>
          </a:prstGeom>
          <a:noFill/>
          <a:ln w="85725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DD882F-1ECB-4477-B93D-A7A31D58E279}"/>
              </a:ext>
            </a:extLst>
          </p:cNvPr>
          <p:cNvSpPr txBox="1"/>
          <p:nvPr/>
        </p:nvSpPr>
        <p:spPr>
          <a:xfrm>
            <a:off x="952020" y="3561593"/>
            <a:ext cx="19329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Region of interest</a:t>
            </a:r>
          </a:p>
        </p:txBody>
      </p:sp>
    </p:spTree>
    <p:extLst>
      <p:ext uri="{BB962C8B-B14F-4D97-AF65-F5344CB8AC3E}">
        <p14:creationId xmlns:p14="http://schemas.microsoft.com/office/powerpoint/2010/main" val="671970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69F4-9FCF-4921-85AC-C01F150A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46985" cy="1325563"/>
          </a:xfrm>
        </p:spPr>
        <p:txBody>
          <a:bodyPr/>
          <a:lstStyle/>
          <a:p>
            <a:r>
              <a:rPr lang="en-US" dirty="0"/>
              <a:t>More efficient: don’t </a:t>
            </a:r>
            <a:r>
              <a:rPr lang="en-US" i="1" dirty="0"/>
              <a:t>model </a:t>
            </a:r>
            <a:r>
              <a:rPr lang="en-US" dirty="0"/>
              <a:t>the reservoir particles!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1E11A7-FB38-41AE-8E22-77768F5D49FD}"/>
              </a:ext>
            </a:extLst>
          </p:cNvPr>
          <p:cNvSpPr/>
          <p:nvPr/>
        </p:nvSpPr>
        <p:spPr>
          <a:xfrm>
            <a:off x="4919241" y="2361481"/>
            <a:ext cx="2222341" cy="17130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D4F2EB-9B4B-4072-B04D-1B3E144F6B88}"/>
              </a:ext>
            </a:extLst>
          </p:cNvPr>
          <p:cNvSpPr/>
          <p:nvPr/>
        </p:nvSpPr>
        <p:spPr>
          <a:xfrm>
            <a:off x="4919241" y="4074534"/>
            <a:ext cx="2222341" cy="171305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FBAB24-4A8C-4636-B612-A58CE455F454}"/>
              </a:ext>
            </a:extLst>
          </p:cNvPr>
          <p:cNvCxnSpPr>
            <a:cxnSpLocks/>
          </p:cNvCxnSpPr>
          <p:nvPr/>
        </p:nvCxnSpPr>
        <p:spPr>
          <a:xfrm>
            <a:off x="7448307" y="2691359"/>
            <a:ext cx="0" cy="105329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8A9741-8B70-486A-994A-E5B995D4D502}"/>
              </a:ext>
            </a:extLst>
          </p:cNvPr>
          <p:cNvCxnSpPr>
            <a:cxnSpLocks/>
          </p:cNvCxnSpPr>
          <p:nvPr/>
        </p:nvCxnSpPr>
        <p:spPr>
          <a:xfrm flipV="1">
            <a:off x="7477242" y="4288135"/>
            <a:ext cx="0" cy="1336876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/>
              <p:nvPr/>
            </p:nvSpPr>
            <p:spPr>
              <a:xfrm>
                <a:off x="7480139" y="2885421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A10071-AE95-42A9-B979-DDAE4ED498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0139" y="2885421"/>
                <a:ext cx="601884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/>
              <p:nvPr/>
            </p:nvSpPr>
            <p:spPr>
              <a:xfrm>
                <a:off x="7509074" y="4529943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en-US" sz="36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0894278-4140-48CA-873A-5F5840B560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9074" y="4529943"/>
                <a:ext cx="601884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42E811B3-321B-49E8-808B-F37DC3F10781}"/>
              </a:ext>
            </a:extLst>
          </p:cNvPr>
          <p:cNvSpPr txBox="1"/>
          <p:nvPr/>
        </p:nvSpPr>
        <p:spPr>
          <a:xfrm>
            <a:off x="4819891" y="1864308"/>
            <a:ext cx="32621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Inflow boundary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E5FEF0-97B7-4874-9497-21159A88DC1C}"/>
              </a:ext>
            </a:extLst>
          </p:cNvPr>
          <p:cNvSpPr txBox="1"/>
          <p:nvPr/>
        </p:nvSpPr>
        <p:spPr>
          <a:xfrm>
            <a:off x="4721024" y="5730346"/>
            <a:ext cx="3459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Inflow boundary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4CAC19A-1F0B-47CE-AA49-112BCA73511B}"/>
              </a:ext>
            </a:extLst>
          </p:cNvPr>
          <p:cNvSpPr/>
          <p:nvPr/>
        </p:nvSpPr>
        <p:spPr>
          <a:xfrm>
            <a:off x="4618299" y="3864478"/>
            <a:ext cx="2754772" cy="420111"/>
          </a:xfrm>
          <a:prstGeom prst="ellipse">
            <a:avLst/>
          </a:prstGeom>
          <a:noFill/>
          <a:ln w="85725">
            <a:solidFill>
              <a:srgbClr val="FF0000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b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6A38177-0F7F-491D-9A5D-05AC8F9B1A3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F6D10-A7A1-4C2C-A02B-AA9C009FC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29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9C0FF-ED5D-4D6F-A6AC-06076F77D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0162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One hitch! I couldn’t get a steady state flow with this test problem… can you?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D40831-DAD0-491D-A87A-BD258CC8ED35}"/>
              </a:ext>
            </a:extLst>
          </p:cNvPr>
          <p:cNvSpPr/>
          <p:nvPr/>
        </p:nvSpPr>
        <p:spPr>
          <a:xfrm>
            <a:off x="5266481" y="2835797"/>
            <a:ext cx="2222341" cy="17130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2A0BEA-DD3A-46C7-8FCE-7E7FF4C81846}"/>
              </a:ext>
            </a:extLst>
          </p:cNvPr>
          <p:cNvCxnSpPr>
            <a:cxnSpLocks/>
          </p:cNvCxnSpPr>
          <p:nvPr/>
        </p:nvCxnSpPr>
        <p:spPr>
          <a:xfrm>
            <a:off x="5002915" y="3098809"/>
            <a:ext cx="0" cy="1115831"/>
          </a:xfrm>
          <a:prstGeom prst="straightConnector1">
            <a:avLst/>
          </a:prstGeom>
          <a:ln w="7302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F23D736-080E-44E8-A0F8-F7DB52558309}"/>
                  </a:ext>
                </a:extLst>
              </p:cNvPr>
              <p:cNvSpPr txBox="1"/>
              <p:nvPr/>
            </p:nvSpPr>
            <p:spPr>
              <a:xfrm>
                <a:off x="4456251" y="3288471"/>
                <a:ext cx="6018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1" i="1" smtClean="0">
                          <a:latin typeface="Cambria Math" panose="02040503050406030204" pitchFamily="18" charset="0"/>
                        </a:rPr>
                        <m:t>𝒗</m:t>
                      </m:r>
                    </m:oMath>
                  </m:oMathPara>
                </a14:m>
                <a:endParaRPr lang="en-US" sz="3600" b="1" i="1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F23D736-080E-44E8-A0F8-F7DB525583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6251" y="3288471"/>
                <a:ext cx="601884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798075A-D023-4139-BA4D-BACA19F08FB8}"/>
              </a:ext>
            </a:extLst>
          </p:cNvPr>
          <p:cNvSpPr txBox="1"/>
          <p:nvPr/>
        </p:nvSpPr>
        <p:spPr>
          <a:xfrm>
            <a:off x="4124506" y="2358778"/>
            <a:ext cx="45062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i="1" dirty="0"/>
              <a:t>Inflow</a:t>
            </a:r>
          </a:p>
          <a:p>
            <a:pPr algn="ctr"/>
            <a:r>
              <a:rPr lang="en-US" sz="2000" b="1" i="1" dirty="0"/>
              <a:t>(protons + electrons)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582045-E41E-4A33-9404-D0EC6B7DF60C}"/>
              </a:ext>
            </a:extLst>
          </p:cNvPr>
          <p:cNvSpPr txBox="1"/>
          <p:nvPr/>
        </p:nvSpPr>
        <p:spPr>
          <a:xfrm>
            <a:off x="5595274" y="4473997"/>
            <a:ext cx="31899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Outflow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DF098A-5CFB-47F4-86C7-D630D25B37FD}"/>
              </a:ext>
            </a:extLst>
          </p:cNvPr>
          <p:cNvSpPr txBox="1"/>
          <p:nvPr/>
        </p:nvSpPr>
        <p:spPr>
          <a:xfrm>
            <a:off x="1959256" y="5651168"/>
            <a:ext cx="9565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Filamentation instabilities engulfed the flow.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B86A83-C610-44D9-ADAA-7E3491C487DE}"/>
              </a:ext>
            </a:extLst>
          </p:cNvPr>
          <p:cNvSpPr txBox="1"/>
          <p:nvPr/>
        </p:nvSpPr>
        <p:spPr>
          <a:xfrm>
            <a:off x="1088983" y="3220552"/>
            <a:ext cx="37598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/>
              <a:t>TEST PROBLEM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51414AA-FABF-48C5-9F9D-156862FC04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531599BF-85E7-46E7-8D6B-17884292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290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FBD4D-8440-48D5-ACFE-0B3D8B628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670" y="833377"/>
            <a:ext cx="3733800" cy="1828800"/>
          </a:xfrm>
        </p:spPr>
        <p:txBody>
          <a:bodyPr>
            <a:normAutofit fontScale="90000"/>
          </a:bodyPr>
          <a:lstStyle/>
          <a:p>
            <a:r>
              <a:rPr lang="en-US" dirty="0"/>
              <a:t>Optimized BG/Q: Introduces numerical instability?</a:t>
            </a:r>
          </a:p>
        </p:txBody>
      </p:sp>
      <p:pic>
        <p:nvPicPr>
          <p:cNvPr id="4" name="gbparams_halfxyextent_Dens">
            <a:hlinkClick r:id="" action="ppaction://media"/>
            <a:extLst>
              <a:ext uri="{FF2B5EF4-FFF2-40B4-BE49-F238E27FC236}">
                <a16:creationId xmlns:a16="http://schemas.microsoft.com/office/drawing/2014/main" id="{85D91933-0CBD-48C8-AD12-F0E3376A77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6139"/>
          <a:stretch>
            <a:fillRect/>
          </a:stretch>
        </p:blipFill>
        <p:spPr>
          <a:xfrm>
            <a:off x="4936159" y="1062216"/>
            <a:ext cx="7055212" cy="492561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9F9313D-1B78-4C21-8020-47E60820283E}"/>
              </a:ext>
            </a:extLst>
          </p:cNvPr>
          <p:cNvSpPr/>
          <p:nvPr/>
        </p:nvSpPr>
        <p:spPr>
          <a:xfrm>
            <a:off x="84881" y="6376781"/>
            <a:ext cx="10401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qsub</a:t>
            </a:r>
            <a:r>
              <a:rPr lang="en-US" dirty="0"/>
              <a:t> -t $WALLMIN -n 256 --</a:t>
            </a:r>
            <a:r>
              <a:rPr lang="en-US" dirty="0" err="1"/>
              <a:t>proccount</a:t>
            </a:r>
            <a:r>
              <a:rPr lang="en-US" dirty="0"/>
              <a:t> 4096 --mode c16 -A $PROJECT osiris-2D.e </a:t>
            </a:r>
            <a:r>
              <a:rPr lang="en-US" dirty="0" err="1"/>
              <a:t>input_file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91E974-AB79-4916-BEBD-BC465AC1BCFC}"/>
              </a:ext>
            </a:extLst>
          </p:cNvPr>
          <p:cNvSpPr/>
          <p:nvPr/>
        </p:nvSpPr>
        <p:spPr>
          <a:xfrm>
            <a:off x="699824" y="3427744"/>
            <a:ext cx="38196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Workaround: </a:t>
            </a:r>
            <a:r>
              <a:rPr lang="en-US" dirty="0"/>
              <a:t>I commented out the "SIMD = BGQ" line of compilation as well as changing to SINGLE precision.</a:t>
            </a:r>
          </a:p>
          <a:p>
            <a:endParaRPr lang="en-US" dirty="0"/>
          </a:p>
          <a:p>
            <a:r>
              <a:rPr lang="en-US" b="1" dirty="0"/>
              <a:t>Consequence: </a:t>
            </a:r>
            <a:r>
              <a:rPr lang="en-US" dirty="0"/>
              <a:t>No instability, but code runs half as fast.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0B2312-2545-4E45-B9A1-A6B549C44FE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621" y="94970"/>
            <a:ext cx="2681263" cy="900453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426D5-1DE5-411D-97F6-72CC67057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D2A07-EE92-45D1-96E3-A15E280E8C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8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2552</TotalTime>
  <Words>460</Words>
  <Application>Microsoft Office PowerPoint</Application>
  <PresentationFormat>Widescreen</PresentationFormat>
  <Paragraphs>100</Paragraphs>
  <Slides>13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Numerical Challenges in Efficient Modeling of Colliding Flows</vt:lpstr>
      <vt:lpstr>Outline</vt:lpstr>
      <vt:lpstr>Introduction: A new user to OSIRIS</vt:lpstr>
      <vt:lpstr>Uses of OSIRIS</vt:lpstr>
      <vt:lpstr>Goal: Study the interface of colliding flows</vt:lpstr>
      <vt:lpstr>Original deck: Computationally expensive reservoir!</vt:lpstr>
      <vt:lpstr>More efficient: don’t model the reservoir particles!</vt:lpstr>
      <vt:lpstr>One hitch! I couldn’t get a steady state flow with this test problem… can you?</vt:lpstr>
      <vt:lpstr>Optimized BG/Q: Introduces numerical instability?</vt:lpstr>
      <vt:lpstr>Going back to reservoir scheme, an instability at the boundaries</vt:lpstr>
      <vt:lpstr>PowerPoint Presentation</vt:lpstr>
      <vt:lpstr>Duct tape solution: taper density near the edges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</dc:creator>
  <cp:lastModifiedBy>Scott</cp:lastModifiedBy>
  <cp:revision>71</cp:revision>
  <dcterms:created xsi:type="dcterms:W3CDTF">2017-09-18T20:35:17Z</dcterms:created>
  <dcterms:modified xsi:type="dcterms:W3CDTF">2017-09-20T15:07:18Z</dcterms:modified>
</cp:coreProperties>
</file>

<file path=docProps/thumbnail.jpeg>
</file>